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8" r:id="rId12"/>
    <p:sldId id="269" r:id="rId13"/>
    <p:sldId id="265" r:id="rId14"/>
    <p:sldId id="271" r:id="rId15"/>
    <p:sldId id="272" r:id="rId16"/>
    <p:sldId id="273" r:id="rId17"/>
    <p:sldId id="274" r:id="rId18"/>
    <p:sldId id="278" r:id="rId19"/>
    <p:sldId id="275" r:id="rId20"/>
    <p:sldId id="283" r:id="rId21"/>
    <p:sldId id="277" r:id="rId22"/>
    <p:sldId id="279" r:id="rId23"/>
    <p:sldId id="280" r:id="rId24"/>
    <p:sldId id="281" r:id="rId25"/>
    <p:sldId id="267" r:id="rId26"/>
  </p:sldIdLst>
  <p:sldSz cx="14630400" cy="8229600"/>
  <p:notesSz cx="6858000" cy="9144000"/>
  <p:embeddedFontLs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Mangal" panose="02040503050203030202" pitchFamily="18" charset="0"/>
      <p:regular r:id="rId32"/>
      <p:bold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나눔스퀘어_ac Bold" panose="020B0600000101010101" pitchFamily="50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000000"/>
          </p15:clr>
        </p15:guide>
        <p15:guide id="2" pos="4607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OuWd3B4kO0Yt6Pqxo0PDg46d1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F55593-1BF1-4F33-A30B-BAC3417414BB}">
  <a:tblStyle styleId="{EFF55593-1BF1-4F33-A30B-BAC3417414B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FFFFFF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66"/>
      </p:cViewPr>
      <p:guideLst>
        <p:guide orient="horz" pos="2591"/>
        <p:guide pos="46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48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01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56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088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195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14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0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24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99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01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779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1633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20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460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"/>
          <p:cNvSpPr/>
          <p:nvPr/>
        </p:nvSpPr>
        <p:spPr>
          <a:xfrm>
            <a:off x="-7059617" y="-3274226"/>
            <a:ext cx="22994701" cy="11804309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3622119" y="5794664"/>
            <a:ext cx="738616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Montserrat"/>
              <a:buNone/>
            </a:pPr>
            <a:r>
              <a:rPr lang="en-US" sz="20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1조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Montserrat"/>
              <a:buNone/>
            </a:pPr>
            <a:r>
              <a:rPr lang="en-US" sz="20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김효겸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20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최경원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20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서재원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20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배현빈</a:t>
            </a:r>
            <a:r>
              <a:rPr lang="en-US" sz="20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20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박세혁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833199" y="5178266"/>
            <a:ext cx="355403" cy="355403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1" descr="이미지 갤러리"/>
          <p:cNvPicPr preferRelativeResize="0"/>
          <p:nvPr/>
        </p:nvPicPr>
        <p:blipFill rotWithShape="1">
          <a:blip r:embed="rId3">
            <a:alphaModFix/>
          </a:blip>
          <a:srcRect t="289" b="288"/>
          <a:stretch/>
        </p:blipFill>
        <p:spPr>
          <a:xfrm>
            <a:off x="3993178" y="2860166"/>
            <a:ext cx="6644044" cy="217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4374766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탭 선택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5EA8900-D6AD-28AA-D80B-692C6360FD43}"/>
              </a:ext>
            </a:extLst>
          </p:cNvPr>
          <p:cNvSpPr txBox="1"/>
          <p:nvPr/>
        </p:nvSpPr>
        <p:spPr>
          <a:xfrm>
            <a:off x="1528422" y="1028105"/>
            <a:ext cx="92396" cy="719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endParaRPr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25ABEF4-27B0-4939-606B-832531DF5384}"/>
              </a:ext>
            </a:extLst>
          </p:cNvPr>
          <p:cNvSpPr txBox="1"/>
          <p:nvPr/>
        </p:nvSpPr>
        <p:spPr>
          <a:xfrm>
            <a:off x="1043618" y="1278273"/>
            <a:ext cx="5289727" cy="4832092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탭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tab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li"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chart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movie_chart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div"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chart.css(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chart.eq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(0).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ko-KR" sz="14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target = 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target.index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none = 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chart.css(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chart.eq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박스오피스에서만 순위 표시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(!(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indexNum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== 0)){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".rank"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".rank"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35244D2-C7A7-40D0-737A-B54BB39C1CB2}"/>
              </a:ext>
            </a:extLst>
          </p:cNvPr>
          <p:cNvSpPr txBox="1"/>
          <p:nvPr/>
        </p:nvSpPr>
        <p:spPr>
          <a:xfrm>
            <a:off x="1043619" y="6108492"/>
            <a:ext cx="5289726" cy="116955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latin typeface="Courier New" panose="02070309020205020404" pitchFamily="49" charset="0"/>
              </a:rPr>
              <a:t>선택된 탭 테두리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tab.click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movie_tab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 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ul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 &gt;li"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removeClass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activetab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this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activetab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C6E4BC-6BD8-960F-69CD-D6FA1AF1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51" y="961357"/>
            <a:ext cx="6537885" cy="30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DF09A1-67FB-8D3E-BE03-331AF971E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92" y="4114800"/>
            <a:ext cx="6566812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6055284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좋아요 버튼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139D0C6-B949-2957-EB3D-C5B2AC9A41D2}"/>
              </a:ext>
            </a:extLst>
          </p:cNvPr>
          <p:cNvSpPr txBox="1"/>
          <p:nvPr/>
        </p:nvSpPr>
        <p:spPr>
          <a:xfrm>
            <a:off x="1574619" y="2384203"/>
            <a:ext cx="3289913" cy="116955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좋아요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hrtimg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hrt.on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"click"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hrt.toggleClass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likebtn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 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07C21-FDF0-DB83-30BF-C93024ED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06" y="4352016"/>
            <a:ext cx="7373723" cy="3172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7E16CA-CF57-6CA6-89E3-EF55CD421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605" y="1127742"/>
            <a:ext cx="7373724" cy="30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5239739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altLang="ko-KR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더 보기 버튼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A757A3-FBE1-3620-717D-D0BD0B4E9283}"/>
              </a:ext>
            </a:extLst>
          </p:cNvPr>
          <p:cNvSpPr txBox="1"/>
          <p:nvPr/>
        </p:nvSpPr>
        <p:spPr>
          <a:xfrm>
            <a:off x="1528422" y="2375368"/>
            <a:ext cx="4066176" cy="1600438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/* </a:t>
            </a:r>
            <a:r>
              <a:rPr lang="ko-KR" altLang="en-US" sz="1400" dirty="0" err="1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더보기</a:t>
            </a:r>
            <a:r>
              <a:rPr lang="ko-KR" altLang="en-US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lang="en-US" altLang="ko-KR" sz="1400" dirty="0">
                <a:solidFill>
                  <a:srgbClr val="608B4E"/>
                </a:solidFill>
                <a:effectLst/>
                <a:latin typeface="Courier New" panose="02070309020205020404" pitchFamily="49" charset="0"/>
              </a:rPr>
              <a:t>/</a:t>
            </a:r>
            <a:endParaRPr lang="ko-KR" altLang="en-US" sz="1400" dirty="0">
              <a:solidFill>
                <a:srgbClr val="D9E8F7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addb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= 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addbtn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addb.click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() {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console.log(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"==========="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addpst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"block"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$(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".</a:t>
            </a:r>
            <a:r>
              <a:rPr lang="en-US" altLang="ko-KR" sz="140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addbar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altLang="ko-KR" sz="14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"display"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"none"</a:t>
            </a: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});</a:t>
            </a:r>
            <a:endParaRPr lang="en-US" altLang="ko-KR" sz="14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3472D-6CFC-21CC-A9A8-E8C7081B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74" y="489962"/>
            <a:ext cx="4948091" cy="3770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48B321-AB85-8E19-C841-9D184771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974" y="4539096"/>
            <a:ext cx="4948090" cy="3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A78C565-7A2B-BB00-4661-3C4529E601DB}"/>
              </a:ext>
            </a:extLst>
          </p:cNvPr>
          <p:cNvSpPr txBox="1"/>
          <p:nvPr/>
        </p:nvSpPr>
        <p:spPr>
          <a:xfrm>
            <a:off x="1528421" y="1028104"/>
            <a:ext cx="8804299" cy="414421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-1. 홈 &gt; 예매 &gt; 빠른 예매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예매와 빠른 예매는 &lt;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a&gt;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booking page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링크를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걸어둠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-2. 빠른 예매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설정한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&lt;h1&gt; 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-3. 날짜 목록</a:t>
            </a:r>
          </a:p>
          <a:p>
            <a:pPr>
              <a:defRPr lang="ko-KR" altLang="en-US"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 </a:t>
            </a:r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&lt;button&gt;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44D7D7-8795-AAEC-B485-D333BB86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6762" y="260604"/>
            <a:ext cx="3768855" cy="4885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FA42A-B205-E550-6B40-D4C476888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24144" y="3612282"/>
            <a:ext cx="5431918" cy="43293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9880817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달력 출력 아이콘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430C30B-C007-D416-631E-D173C8A9353C}"/>
              </a:ext>
            </a:extLst>
          </p:cNvPr>
          <p:cNvSpPr txBox="1"/>
          <p:nvPr/>
        </p:nvSpPr>
        <p:spPr>
          <a:xfrm>
            <a:off x="964480" y="5724668"/>
            <a:ext cx="12701440" cy="68275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datepicker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메소드를 이용하여 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보이게 하고 </a:t>
            </a:r>
            <a:r>
              <a:rPr lang="en-US" altLang="ko-KR" sz="20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buttonImage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실제 메가박스 사이트에 있는 이미지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D41AB5-FB96-E6BF-26A0-2387F1FE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289" y="1656341"/>
            <a:ext cx="13228071" cy="33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 dirty="0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442746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</a:t>
            </a:r>
            <a:r>
              <a:rPr lang="en-US" sz="4200" b="1" i="0" u="none" strike="noStrike" cap="none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51214D5-19AF-855B-A3F6-1ED58C6FE54F}"/>
              </a:ext>
            </a:extLst>
          </p:cNvPr>
          <p:cNvSpPr txBox="1"/>
          <p:nvPr/>
        </p:nvSpPr>
        <p:spPr>
          <a:xfrm>
            <a:off x="764211" y="2030997"/>
            <a:ext cx="6500011" cy="1375248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'전체' 탭을 누르면 전체 영화 목록, 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'큐레이션' 탭을 누르면 큐레이션 목록이 나오도록 이벤트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19409-52C1-E10A-73EB-4F1646156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637" y="4842270"/>
            <a:ext cx="7202776" cy="3164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4A520A-6210-AB7C-7E71-975621F6F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4414" y="5191306"/>
            <a:ext cx="4456518" cy="28152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912218-E50A-F406-4853-E1AC8CAC8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432" y="0"/>
            <a:ext cx="6296025" cy="50180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F1ADD-F5A0-2E3B-F3E1-2C5F3F146F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40696" y="1689846"/>
            <a:ext cx="1472159" cy="29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-1" y="11054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316052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341C3A5-2734-6BD1-D4A6-C225D34E316D}"/>
              </a:ext>
            </a:extLst>
          </p:cNvPr>
          <p:cNvSpPr txBox="1"/>
          <p:nvPr/>
        </p:nvSpPr>
        <p:spPr>
          <a:xfrm>
            <a:off x="1231717" y="1708026"/>
            <a:ext cx="7339713" cy="2060629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'전체' 탭을 누르면 전체 극장 목록이 나오고 그 중 하나를 선택하면 지역 목록 출력, '특별관' 탭을 누르면 특별관 목록이 나오고 그 중 하나를 선택하면 특별관 목록 출력하도록 이벤트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1C940-84CE-667B-DD41-D13C0FFC3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1354" y="904302"/>
            <a:ext cx="2546317" cy="16074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2B0B2B-A527-FDA4-B2B6-6DA08EEE0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1354" y="2665041"/>
            <a:ext cx="2546317" cy="1604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3CA7D1-7730-D2F7-2DD9-C101B0750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11355" y="4425302"/>
            <a:ext cx="2546316" cy="1604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CF1779-B4E7-CDF3-CC31-34FE8179E4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700891" y="904301"/>
            <a:ext cx="2664332" cy="1607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E34ABA-EC7D-C8FC-A4E1-BA31B47F6B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700890" y="2665040"/>
            <a:ext cx="2664333" cy="1604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111F60-068C-032F-5C12-2E7422588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700890" y="4448816"/>
            <a:ext cx="2664333" cy="15805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3270C-F023-9116-FDFF-1ED1C642B5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8421" y="5227320"/>
            <a:ext cx="4021947" cy="2864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9A2A37-5592-D208-6731-45691E9263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85595" y="6090166"/>
            <a:ext cx="4835160" cy="15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94EC6260-C033-EE42-A0FA-4122C5B612AA}"/>
              </a:ext>
            </a:extLst>
          </p:cNvPr>
          <p:cNvSpPr/>
          <p:nvPr/>
        </p:nvSpPr>
        <p:spPr>
          <a:xfrm>
            <a:off x="-1" y="18553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" name="Google Shape;64;p5">
            <a:extLst>
              <a:ext uri="{FF2B5EF4-FFF2-40B4-BE49-F238E27FC236}">
                <a16:creationId xmlns:a16="http://schemas.microsoft.com/office/drawing/2014/main" id="{364FA737-6458-D5DF-4BFE-30CB74EB29F8}"/>
              </a:ext>
            </a:extLst>
          </p:cNvPr>
          <p:cNvSpPr txBox="1"/>
          <p:nvPr/>
        </p:nvSpPr>
        <p:spPr>
          <a:xfrm>
            <a:off x="320802" y="0"/>
            <a:ext cx="5143564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4.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시간대 출력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2337F9C-A18A-E831-E11B-42AF52B5012B}"/>
              </a:ext>
            </a:extLst>
          </p:cNvPr>
          <p:cNvSpPr txBox="1"/>
          <p:nvPr/>
        </p:nvSpPr>
        <p:spPr>
          <a:xfrm>
            <a:off x="1235029" y="1714768"/>
            <a:ext cx="6500011" cy="204883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극장 탭에서 세부 극장 목록 선택 전에는 왼쪽 화면을, 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후에는 오른쪽 화면처럼 상영시간대 출력하도록 이벤트 설정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(단, 시간 버튼 기능은 </a:t>
            </a: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미구현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3892C-EFA4-331E-42AA-AD7C9D5D5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57"/>
          <a:stretch/>
        </p:blipFill>
        <p:spPr>
          <a:xfrm>
            <a:off x="11118407" y="672031"/>
            <a:ext cx="3151385" cy="30804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4B7790-8A5F-DAB5-209D-3B648D32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52"/>
          <a:stretch/>
        </p:blipFill>
        <p:spPr>
          <a:xfrm>
            <a:off x="7769696" y="676280"/>
            <a:ext cx="3292020" cy="30804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DDCD7-9FA9-0481-6583-F890D09B9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5029" y="4114800"/>
            <a:ext cx="4945165" cy="3875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078437-4ACD-8917-BCC6-C5CEFAFCD5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38821" y="4114800"/>
            <a:ext cx="5160649" cy="1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DB975C-DD4E-54F6-EA60-CAAE3DE3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0" y="1027816"/>
            <a:ext cx="6623695" cy="6882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C707FE-23C1-313E-4ECC-420692DF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69" y="1883884"/>
            <a:ext cx="7330898" cy="602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BAC6C-62AC-9402-471F-02FEDBC6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69" y="1027816"/>
            <a:ext cx="7330898" cy="8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8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-1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2B10E-EE74-1230-DDAF-753004F49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70" r="24642" b="66698"/>
          <a:stretch/>
        </p:blipFill>
        <p:spPr>
          <a:xfrm>
            <a:off x="7244770" y="1797365"/>
            <a:ext cx="6841474" cy="246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3994-8CBA-C699-E2A3-8E5B139E3988}"/>
              </a:ext>
            </a:extLst>
          </p:cNvPr>
          <p:cNvSpPr txBox="1"/>
          <p:nvPr/>
        </p:nvSpPr>
        <p:spPr>
          <a:xfrm>
            <a:off x="594911" y="1797365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극장 탭에서 지역별  세부 극장 목록 선택 가능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지역의 극장을 누르면 극장 정보 페이지로 연결 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48401A-B0F1-4E16-1D86-2D9DA3B0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27" y="4534365"/>
            <a:ext cx="6739961" cy="3391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41BFBC-292A-4C91-63E8-0A245585B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1" y="2657568"/>
            <a:ext cx="638659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6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 descr="Imag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/>
        </p:nvSpPr>
        <p:spPr>
          <a:xfrm>
            <a:off x="4785193" y="1016426"/>
            <a:ext cx="2135559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300"/>
              <a:buFont typeface="Barlow"/>
              <a:buNone/>
            </a:pPr>
            <a:r>
              <a:rPr lang="en-US" sz="4300" b="1" i="0" u="none" strike="noStrike" cap="none" dirty="0" err="1">
                <a:solidFill>
                  <a:srgbClr val="6A40BF"/>
                </a:solidFill>
                <a:latin typeface="Mangal" panose="020B0502040204020203" pitchFamily="18" charset="0"/>
                <a:ea typeface="배달의민족 도현" panose="020B0600000101010101" pitchFamily="50" charset="-127"/>
                <a:cs typeface="Mangal" panose="020B0502040204020203" pitchFamily="18" charset="0"/>
                <a:sym typeface="Barlow"/>
              </a:rPr>
              <a:t>목차</a:t>
            </a:r>
            <a:endParaRPr dirty="0">
              <a:latin typeface="Mangal" panose="020B0502040204020203" pitchFamily="18" charset="0"/>
              <a:ea typeface="배달의민족 도현" panose="020B0600000101010101" pitchFamily="50" charset="-127"/>
              <a:cs typeface="Mangal" panose="020B0502040204020203" pitchFamily="18" charset="0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774167" y="2486143"/>
            <a:ext cx="99894" cy="4284823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074027" y="2859702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074027" y="4362032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574083" y="4162068"/>
            <a:ext cx="499944" cy="49994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074027" y="5864364"/>
            <a:ext cx="777598" cy="99894"/>
          </a:xfrm>
          <a:prstGeom prst="roundRect">
            <a:avLst>
              <a:gd name="adj" fmla="val 50000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4574083" y="5664398"/>
            <a:ext cx="499944" cy="499944"/>
          </a:xfrm>
          <a:prstGeom prst="roundRect">
            <a:avLst>
              <a:gd name="adj" fmla="val 26667"/>
            </a:avLst>
          </a:prstGeom>
          <a:solidFill>
            <a:srgbClr val="EEEFF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9400B-EF6F-C1C7-24B5-D8ED0F826097}"/>
              </a:ext>
            </a:extLst>
          </p:cNvPr>
          <p:cNvSpPr txBox="1"/>
          <p:nvPr/>
        </p:nvSpPr>
        <p:spPr>
          <a:xfrm>
            <a:off x="5851625" y="2194595"/>
            <a:ext cx="4241494" cy="425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1 .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기획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2 .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메인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3 .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영화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4.  </a:t>
            </a:r>
            <a:r>
              <a:rPr lang="ko-KR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예매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5. 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극장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Mangal" panose="02040503050203030202" pitchFamily="18" charset="0"/>
            </a:endParaRPr>
          </a:p>
          <a:p>
            <a:pPr marL="0" marR="0" indent="0" rtl="0" font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6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.  </a:t>
            </a:r>
            <a:r>
              <a:rPr lang="en-US" altLang="ko-KR" sz="20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ngal" panose="02040503050203030202" pitchFamily="18" charset="0"/>
              </a:rPr>
              <a:t>스토어</a:t>
            </a:r>
            <a:endParaRPr lang="ko-KR" altLang="ko-KR" sz="20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-1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93994-8CBA-C699-E2A3-8E5B139E3988}"/>
              </a:ext>
            </a:extLst>
          </p:cNvPr>
          <p:cNvSpPr txBox="1"/>
          <p:nvPr/>
        </p:nvSpPr>
        <p:spPr>
          <a:xfrm>
            <a:off x="594911" y="1938798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극장 공지사항을 클릭하면 해당 사이트로 이동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156CC-20A5-7367-3565-8994FE538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11" y="2710150"/>
            <a:ext cx="777790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2698EB-2DA0-419D-CCB8-2EA098CB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725" y="2710149"/>
            <a:ext cx="5583768" cy="29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3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5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BF38F6-B3EF-192B-516C-137CFB6E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542" y="1142584"/>
            <a:ext cx="5920199" cy="5944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BF2DA-E333-1708-2EF3-B9168437DEDA}"/>
              </a:ext>
            </a:extLst>
          </p:cNvPr>
          <p:cNvSpPr txBox="1"/>
          <p:nvPr/>
        </p:nvSpPr>
        <p:spPr>
          <a:xfrm>
            <a:off x="10067580" y="758538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8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호버</a:t>
            </a:r>
            <a:r>
              <a:rPr lang="ko-KR" altLang="en-US" sz="1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 구현</a:t>
            </a:r>
            <a:endParaRPr lang="en-US" altLang="ko-KR" sz="18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1A70FF-5AFD-BB93-0564-475C4B98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3" y="1142584"/>
            <a:ext cx="7024145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442746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r>
              <a:rPr lang="en-US" altLang="ko-KR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_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레이아웃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4" name="Google Shape;72;g2c5f5d343c1_1_33">
            <a:extLst>
              <a:ext uri="{FF2B5EF4-FFF2-40B4-BE49-F238E27FC236}">
                <a16:creationId xmlns:a16="http://schemas.microsoft.com/office/drawing/2014/main" id="{BCD845B9-5FB7-95CD-A42E-0D86E99C1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75" y="2548150"/>
            <a:ext cx="4570924" cy="4975199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5" name="Google Shape;73;g2c5f5d343c1_1_33">
            <a:extLst>
              <a:ext uri="{FF2B5EF4-FFF2-40B4-BE49-F238E27FC236}">
                <a16:creationId xmlns:a16="http://schemas.microsoft.com/office/drawing/2014/main" id="{658CE435-3110-264E-9035-AA0CC222E3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1692" y="2548150"/>
            <a:ext cx="4946301" cy="27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;g2c5f5d343c1_1_33">
            <a:extLst>
              <a:ext uri="{FF2B5EF4-FFF2-40B4-BE49-F238E27FC236}">
                <a16:creationId xmlns:a16="http://schemas.microsoft.com/office/drawing/2014/main" id="{ADDF1BD4-C363-D430-C7BF-E1D83B0050E5}"/>
              </a:ext>
            </a:extLst>
          </p:cNvPr>
          <p:cNvSpPr txBox="1"/>
          <p:nvPr/>
        </p:nvSpPr>
        <p:spPr>
          <a:xfrm>
            <a:off x="2534536" y="1848249"/>
            <a:ext cx="35592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store-main</a:t>
            </a:r>
            <a:endParaRPr sz="32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" name="Google Shape;75;g2c5f5d343c1_1_33">
            <a:extLst>
              <a:ext uri="{FF2B5EF4-FFF2-40B4-BE49-F238E27FC236}">
                <a16:creationId xmlns:a16="http://schemas.microsoft.com/office/drawing/2014/main" id="{937F1533-6F93-29E7-48CA-9B9A4A170A79}"/>
              </a:ext>
            </a:extLst>
          </p:cNvPr>
          <p:cNvSpPr txBox="1"/>
          <p:nvPr/>
        </p:nvSpPr>
        <p:spPr>
          <a:xfrm>
            <a:off x="9093548" y="1848249"/>
            <a:ext cx="35592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store-detail</a:t>
            </a:r>
            <a:endParaRPr sz="32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25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5758722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A1533-C0B2-A64B-70BE-4A8A8A3E0305}"/>
              </a:ext>
            </a:extLst>
          </p:cNvPr>
          <p:cNvSpPr txBox="1"/>
          <p:nvPr/>
        </p:nvSpPr>
        <p:spPr>
          <a:xfrm>
            <a:off x="903383" y="979567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메인 페이지 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header footer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연결</a:t>
            </a:r>
          </a:p>
        </p:txBody>
      </p:sp>
      <p:pic>
        <p:nvPicPr>
          <p:cNvPr id="6" name="Google Shape;82;p9">
            <a:extLst>
              <a:ext uri="{FF2B5EF4-FFF2-40B4-BE49-F238E27FC236}">
                <a16:creationId xmlns:a16="http://schemas.microsoft.com/office/drawing/2014/main" id="{1925644F-6DD4-EF18-3E7D-E422B64729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475" y="367650"/>
            <a:ext cx="7171250" cy="7306551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7" name="Google Shape;84;p9">
            <a:extLst>
              <a:ext uri="{FF2B5EF4-FFF2-40B4-BE49-F238E27FC236}">
                <a16:creationId xmlns:a16="http://schemas.microsoft.com/office/drawing/2014/main" id="{D49359A9-DE72-F86A-E449-9CAC7A175C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5" y="4216650"/>
            <a:ext cx="6590625" cy="3457550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8" name="Google Shape;85;p9">
            <a:extLst>
              <a:ext uri="{FF2B5EF4-FFF2-40B4-BE49-F238E27FC236}">
                <a16:creationId xmlns:a16="http://schemas.microsoft.com/office/drawing/2014/main" id="{DE53C808-D045-C417-9BF2-9793BFECFB60}"/>
              </a:ext>
            </a:extLst>
          </p:cNvPr>
          <p:cNvSpPr txBox="1"/>
          <p:nvPr/>
        </p:nvSpPr>
        <p:spPr>
          <a:xfrm>
            <a:off x="4277900" y="1988550"/>
            <a:ext cx="17547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페이지</a:t>
            </a:r>
            <a:r>
              <a: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이동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  <p:cxnSp>
        <p:nvCxnSpPr>
          <p:cNvPr id="9" name="Google Shape;86;p9">
            <a:extLst>
              <a:ext uri="{FF2B5EF4-FFF2-40B4-BE49-F238E27FC236}">
                <a16:creationId xmlns:a16="http://schemas.microsoft.com/office/drawing/2014/main" id="{1EFC5E25-ECEE-3FF2-EA1E-DBBE5B293C95}"/>
              </a:ext>
            </a:extLst>
          </p:cNvPr>
          <p:cNvCxnSpPr>
            <a:endCxn id="8" idx="3"/>
          </p:cNvCxnSpPr>
          <p:nvPr/>
        </p:nvCxnSpPr>
        <p:spPr>
          <a:xfrm flipH="1">
            <a:off x="6032600" y="1704450"/>
            <a:ext cx="1737900" cy="5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87;p9">
            <a:extLst>
              <a:ext uri="{FF2B5EF4-FFF2-40B4-BE49-F238E27FC236}">
                <a16:creationId xmlns:a16="http://schemas.microsoft.com/office/drawing/2014/main" id="{847BC4FE-2B97-4C6A-C0E3-54578807D48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6032600" y="2264250"/>
            <a:ext cx="2322600" cy="238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4756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lang="ko-KR" altLang="en-US" sz="5200" b="1" i="0" u="none" strike="noStrike" cap="none" dirty="0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2422398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6. </a:t>
            </a:r>
            <a:r>
              <a:rPr lang="ko-KR" alt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4" name="Google Shape;95;g2c5f5d343c1_1_14">
            <a:extLst>
              <a:ext uri="{FF2B5EF4-FFF2-40B4-BE49-F238E27FC236}">
                <a16:creationId xmlns:a16="http://schemas.microsoft.com/office/drawing/2014/main" id="{8F125A49-F023-5F51-1085-DF8FFE9BD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6550" y="1138700"/>
            <a:ext cx="7042600" cy="397337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5" name="Google Shape;96;g2c5f5d343c1_1_14">
            <a:extLst>
              <a:ext uri="{FF2B5EF4-FFF2-40B4-BE49-F238E27FC236}">
                <a16:creationId xmlns:a16="http://schemas.microsoft.com/office/drawing/2014/main" id="{FF795DA2-BA96-31A5-717E-936F212A7E8A}"/>
              </a:ext>
            </a:extLst>
          </p:cNvPr>
          <p:cNvSpPr txBox="1"/>
          <p:nvPr/>
        </p:nvSpPr>
        <p:spPr>
          <a:xfrm>
            <a:off x="1485023" y="2230422"/>
            <a:ext cx="33669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수량의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기본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값은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1로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지정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밑으로는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차감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안되게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설정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97;g2c5f5d343c1_1_14">
            <a:extLst>
              <a:ext uri="{FF2B5EF4-FFF2-40B4-BE49-F238E27FC236}">
                <a16:creationId xmlns:a16="http://schemas.microsoft.com/office/drawing/2014/main" id="{05E95C30-7282-7B40-1389-6A47D883BAF1}"/>
              </a:ext>
            </a:extLst>
          </p:cNvPr>
          <p:cNvCxnSpPr>
            <a:endCxn id="5" idx="3"/>
          </p:cNvCxnSpPr>
          <p:nvPr/>
        </p:nvCxnSpPr>
        <p:spPr>
          <a:xfrm rot="10800000">
            <a:off x="4851923" y="2650122"/>
            <a:ext cx="54132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98;g2c5f5d343c1_1_14">
            <a:extLst>
              <a:ext uri="{FF2B5EF4-FFF2-40B4-BE49-F238E27FC236}">
                <a16:creationId xmlns:a16="http://schemas.microsoft.com/office/drawing/2014/main" id="{53A78524-C499-A382-ACBE-D9E54E635F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00" y="3282475"/>
            <a:ext cx="8345300" cy="3687475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pic>
        <p:nvPicPr>
          <p:cNvPr id="8" name="Google Shape;99;g2c5f5d343c1_1_14">
            <a:extLst>
              <a:ext uri="{FF2B5EF4-FFF2-40B4-BE49-F238E27FC236}">
                <a16:creationId xmlns:a16="http://schemas.microsoft.com/office/drawing/2014/main" id="{6441F486-F2D3-8415-6409-02410A7EFA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0950" y="5300700"/>
            <a:ext cx="4648200" cy="1143000"/>
          </a:xfrm>
          <a:prstGeom prst="rect">
            <a:avLst/>
          </a:prstGeom>
          <a:solidFill>
            <a:srgbClr val="EEEFF5"/>
          </a:solidFill>
          <a:ln>
            <a:noFill/>
          </a:ln>
        </p:spPr>
      </p:pic>
      <p:sp>
        <p:nvSpPr>
          <p:cNvPr id="9" name="Google Shape;94;g2c5f5d343c1_1_14">
            <a:extLst>
              <a:ext uri="{FF2B5EF4-FFF2-40B4-BE49-F238E27FC236}">
                <a16:creationId xmlns:a16="http://schemas.microsoft.com/office/drawing/2014/main" id="{B9E1A46E-C99B-D261-5107-545938BFD148}"/>
              </a:ext>
            </a:extLst>
          </p:cNvPr>
          <p:cNvSpPr txBox="1"/>
          <p:nvPr/>
        </p:nvSpPr>
        <p:spPr>
          <a:xfrm>
            <a:off x="888451" y="855592"/>
            <a:ext cx="5545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상품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상세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/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구매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페이지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▶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수량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추가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(+) ,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차감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기능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"/>
                <a:sym typeface="Calibri"/>
              </a:rPr>
              <a:t>(-)</a:t>
            </a:r>
            <a:endParaRPr sz="24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48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BB78ECF7-B7CC-09E8-8DFA-AC0021B5208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6109652" y="3714749"/>
            <a:ext cx="2411096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감사합니다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CE778FBD-8312-95BF-4C87-E4A594D285C9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1794923" y="2354103"/>
            <a:ext cx="6094051" cy="79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300"/>
              <a:buFont typeface="Barlow"/>
              <a:buNone/>
            </a:pPr>
            <a:r>
              <a:rPr lang="en-US" sz="36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필요한</a:t>
            </a:r>
            <a:r>
              <a:rPr lang="en-US" sz="36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36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콘텐츠</a:t>
            </a:r>
            <a:r>
              <a:rPr lang="en-US" sz="36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및 </a:t>
            </a:r>
            <a:r>
              <a:rPr lang="en-US" sz="36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기능</a:t>
            </a:r>
            <a:endParaRPr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1805940" y="3603902"/>
            <a:ext cx="1101020" cy="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2100"/>
              <a:buFont typeface="Barlow"/>
              <a:buNone/>
            </a:pPr>
            <a:r>
              <a:rPr lang="en-US" sz="21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r>
              <a:rPr lang="en-US" sz="21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1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정보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1805939" y="4173259"/>
            <a:ext cx="2891841" cy="5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영화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예고편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줄거리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,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출연진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정보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1805940" y="4966732"/>
            <a:ext cx="1101020" cy="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2100"/>
              <a:buFont typeface="Barlow"/>
              <a:buNone/>
            </a:pPr>
            <a:r>
              <a:rPr lang="en-US" sz="2100" b="1" i="0" u="none" strike="noStrike" cap="none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 기능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1805939" y="5536088"/>
            <a:ext cx="3578871" cy="5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원하는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좌석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선택과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편리한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예매</a:t>
            </a:r>
            <a:r>
              <a:rPr lang="en-US" sz="1700" b="1" i="0" u="none" strike="noStrike" cap="none" dirty="0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sz="1700" b="1" i="0" u="none" strike="noStrike" cap="none" dirty="0" err="1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프로세스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639525" y="3603902"/>
            <a:ext cx="565532" cy="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2100"/>
              <a:buFont typeface="Barlow"/>
              <a:buNone/>
            </a:pPr>
            <a:r>
              <a:rPr lang="en-US" sz="2100" b="1" i="0" u="none" strike="noStrike" cap="none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극장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639525" y="4173259"/>
            <a:ext cx="4072345" cy="5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lang="en-US" sz="1700" b="1" i="0" u="none" strike="noStrike" cap="none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극장의 위치 및 상세 정보 등을 효과적으로 전달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639525" y="4966732"/>
            <a:ext cx="796228" cy="50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2100"/>
              <a:buFont typeface="Barlow"/>
              <a:buNone/>
            </a:pPr>
            <a:r>
              <a:rPr lang="en-US" sz="2100" b="1" i="0" u="none" strike="noStrike" cap="none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스토어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7639525" y="5536088"/>
            <a:ext cx="4999311" cy="50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Montserrat"/>
              <a:buNone/>
            </a:pPr>
            <a:r>
              <a:rPr lang="en-US" sz="1700" b="1" i="0" u="none" strike="noStrike" cap="none">
                <a:solidFill>
                  <a:srgbClr val="27252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  <a:sym typeface="Montserrat"/>
              </a:rPr>
              <a:t>식음료 및 영화 관련 굿즈 등의 정보 제공 및 결제 프로세스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1528422" y="1028105"/>
            <a:ext cx="2118545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1.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기획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6">
            <a:extLst>
              <a:ext uri="{FF2B5EF4-FFF2-40B4-BE49-F238E27FC236}">
                <a16:creationId xmlns:a16="http://schemas.microsoft.com/office/drawing/2014/main" id="{DB3A80B2-3194-BAEB-D209-7D6D3D151A5B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8405"/>
            <a:ext cx="14630400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64E2A77C-C8D0-C47E-D289-1B1F02DD5BA4}"/>
              </a:ext>
            </a:extLst>
          </p:cNvPr>
          <p:cNvSpPr txBox="1"/>
          <p:nvPr/>
        </p:nvSpPr>
        <p:spPr>
          <a:xfrm>
            <a:off x="320802" y="0"/>
            <a:ext cx="2369235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1. </a:t>
            </a:r>
            <a:r>
              <a:rPr lang="ko-KR" altLang="en-US" sz="4200" b="1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트리맵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6">
            <a:extLst>
              <a:ext uri="{FF2B5EF4-FFF2-40B4-BE49-F238E27FC236}">
                <a16:creationId xmlns:a16="http://schemas.microsoft.com/office/drawing/2014/main" id="{3F1443AD-36F6-6C9E-9B20-B745FAF06B76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5"/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8458"/>
            <a:ext cx="14630400" cy="152161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187428" y="2903179"/>
            <a:ext cx="8969883" cy="394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Header는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작은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아이콘들이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많은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관계로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position을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#header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(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header전체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)을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relative로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하여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각각의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요소들을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absolute처리해서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8451E9"/>
              </a:buClr>
              <a:buSzPts val="2800"/>
              <a:buFont typeface="Barlow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아이콘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중,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팀원들이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구성한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페이지들은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전부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&lt;a&gt;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태그로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하이퍼링크하여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연결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서로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이동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가능</a:t>
            </a:r>
            <a:endParaRPr sz="1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67" name="Google Shape;67;p5"/>
          <p:cNvSpPr txBox="1"/>
          <p:nvPr/>
        </p:nvSpPr>
        <p:spPr>
          <a:xfrm>
            <a:off x="8251635" y="3671414"/>
            <a:ext cx="6272440" cy="1908174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우측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상단의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로그인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버튼을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누를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경우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jQuery함수를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이용해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로그인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모달창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팝업</a:t>
            </a:r>
            <a:endParaRPr sz="20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cxnSp>
        <p:nvCxnSpPr>
          <p:cNvPr id="68" name="Google Shape;68;p5"/>
          <p:cNvCxnSpPr>
            <a:cxnSpLocks/>
          </p:cNvCxnSpPr>
          <p:nvPr/>
        </p:nvCxnSpPr>
        <p:spPr>
          <a:xfrm flipV="1">
            <a:off x="11344739" y="1967714"/>
            <a:ext cx="500130" cy="17037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"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 descr="Image 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093" y="828514"/>
            <a:ext cx="13076213" cy="506958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/>
        </p:nvSpPr>
        <p:spPr>
          <a:xfrm>
            <a:off x="3198760" y="6060739"/>
            <a:ext cx="8232877" cy="268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content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area의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경우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하위요소를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grid를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이용하여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Poster의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요소들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(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하트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예매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)은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flex를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Barlow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8904C449-CE12-A632-1689-0BE0BA8731EF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894C2ED9-D25E-3CEE-7875-67F7FAF09FB9}"/>
              </a:ext>
            </a:extLst>
          </p:cNvPr>
          <p:cNvSpPr/>
          <p:nvPr/>
        </p:nvSpPr>
        <p:spPr>
          <a:xfrm>
            <a:off x="-2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2557471" y="5326460"/>
            <a:ext cx="9515453" cy="180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bottombox는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display: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flex를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, justify-content: space-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evenly로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중앙을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기준으로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여백을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균등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분할하여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endParaRPr sz="24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672" y="1097173"/>
            <a:ext cx="12067794" cy="38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021643A5-46D8-1419-DBBA-D167901FA4E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p6">
            <a:extLst>
              <a:ext uri="{FF2B5EF4-FFF2-40B4-BE49-F238E27FC236}">
                <a16:creationId xmlns:a16="http://schemas.microsoft.com/office/drawing/2014/main" id="{66AF2564-22FC-00F4-7D47-D1228F501C30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" name="Google Shape;95;p8"/>
          <p:cNvSpPr txBox="1"/>
          <p:nvPr/>
        </p:nvSpPr>
        <p:spPr>
          <a:xfrm>
            <a:off x="2058543" y="3970793"/>
            <a:ext cx="10513314" cy="209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Footer는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크게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foot-top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영역과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address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영역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두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부분으로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나누어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  <a:p>
            <a:pPr marL="0" marR="0" lvl="0" indent="0" algn="l" rtl="0">
              <a:lnSpc>
                <a:spcPct val="232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</a:pP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각각의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하위요소들을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float를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이용하여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배치</a:t>
            </a:r>
            <a:endParaRPr sz="2800" b="1" i="0" u="none" strike="noStrike" cap="none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208" y="1234440"/>
            <a:ext cx="12093983" cy="24034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4;p5">
            <a:extLst>
              <a:ext uri="{FF2B5EF4-FFF2-40B4-BE49-F238E27FC236}">
                <a16:creationId xmlns:a16="http://schemas.microsoft.com/office/drawing/2014/main" id="{48D9129E-F6C9-D728-8A67-7501093D954D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2. </a:t>
            </a:r>
            <a:r>
              <a:rPr lang="en-US" sz="4200" b="1" i="0" u="none" strike="noStrike" cap="none" dirty="0" err="1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메인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;p6">
            <a:extLst>
              <a:ext uri="{FF2B5EF4-FFF2-40B4-BE49-F238E27FC236}">
                <a16:creationId xmlns:a16="http://schemas.microsoft.com/office/drawing/2014/main" id="{CAB2E341-2E94-9384-147D-7B1329C7BA45}"/>
              </a:ext>
            </a:extLst>
          </p:cNvPr>
          <p:cNvSpPr/>
          <p:nvPr/>
        </p:nvSpPr>
        <p:spPr>
          <a:xfrm>
            <a:off x="0" y="0"/>
            <a:ext cx="14630401" cy="8517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</a:pPr>
            <a:endParaRPr sz="5200" b="1" i="0" u="none" strike="noStrike" cap="none">
              <a:solidFill>
                <a:srgbClr val="8451E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Google Shape;64;p5">
            <a:extLst>
              <a:ext uri="{FF2B5EF4-FFF2-40B4-BE49-F238E27FC236}">
                <a16:creationId xmlns:a16="http://schemas.microsoft.com/office/drawing/2014/main" id="{48978961-93B0-230A-9862-978934F59C5B}"/>
              </a:ext>
            </a:extLst>
          </p:cNvPr>
          <p:cNvSpPr txBox="1"/>
          <p:nvPr/>
        </p:nvSpPr>
        <p:spPr>
          <a:xfrm>
            <a:off x="320802" y="0"/>
            <a:ext cx="1737741" cy="92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6A40BF"/>
              </a:buClr>
              <a:buSzPts val="4200"/>
              <a:buFont typeface="Barlow"/>
              <a:buNone/>
            </a:pPr>
            <a:r>
              <a:rPr lang="en-US" sz="4200" b="1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3</a:t>
            </a:r>
            <a:r>
              <a:rPr 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. </a:t>
            </a:r>
            <a:r>
              <a:rPr lang="ko-KR" altLang="en-US" sz="4200" b="1" i="0" u="none" strike="noStrike" cap="none" dirty="0">
                <a:solidFill>
                  <a:srgbClr val="6A40B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Barlow"/>
                <a:sym typeface="Barlow"/>
              </a:rPr>
              <a:t>영화</a:t>
            </a:r>
            <a:endParaRPr sz="4200" b="1" i="0" u="none" strike="noStrike" cap="none" dirty="0">
              <a:solidFill>
                <a:srgbClr val="6A40B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Barlow"/>
              <a:sym typeface="Barlow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22526F-A5E2-6BA8-00E4-3F38F230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4" y="118863"/>
            <a:ext cx="7278092" cy="79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2510B7AF-EC3B-9CCF-5225-597295A205E9}"/>
              </a:ext>
            </a:extLst>
          </p:cNvPr>
          <p:cNvSpPr txBox="1"/>
          <p:nvPr/>
        </p:nvSpPr>
        <p:spPr>
          <a:xfrm>
            <a:off x="1528422" y="2101753"/>
            <a:ext cx="4171974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5400"/>
              </a:lnSpc>
              <a:defRPr sz="4200">
                <a:solidFill>
                  <a:srgbClr val="6A40BF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 선택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선택되는 탭에 따른 영화 리스트 나열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좋아요 클릭 시 버튼 체크 표시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예매 클릭 시 연결된 예매 페이지로 이동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보기 버튼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보기 클릭 시 영화 리스트 추가 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sz="2000" dirty="0">
              <a:solidFill>
                <a:schemeClr val="tx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CDE998"/>
      </a:dk1>
      <a:lt1>
        <a:srgbClr val="8451E9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778</Words>
  <Application>Microsoft Office PowerPoint</Application>
  <PresentationFormat>사용자 지정</PresentationFormat>
  <Paragraphs>132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나눔스퀘어_ac Bold</vt:lpstr>
      <vt:lpstr>Calibri</vt:lpstr>
      <vt:lpstr>Mangal</vt:lpstr>
      <vt:lpstr>Montserrat</vt:lpstr>
      <vt:lpstr>Courier New</vt:lpstr>
      <vt:lpstr>Barlow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배짱이</dc:creator>
  <cp:lastModifiedBy>짱이 배</cp:lastModifiedBy>
  <cp:revision>11</cp:revision>
  <dcterms:modified xsi:type="dcterms:W3CDTF">2024-03-24T14:36:53Z</dcterms:modified>
</cp:coreProperties>
</file>